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57" r:id="rId3"/>
    <p:sldId id="259" r:id="rId4"/>
    <p:sldId id="260" r:id="rId5"/>
    <p:sldId id="261" r:id="rId6"/>
    <p:sldId id="262" r:id="rId7"/>
    <p:sldId id="263" r:id="rId8"/>
    <p:sldId id="264" r:id="rId9"/>
    <p:sldId id="258"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6" d="100"/>
          <a:sy n="66" d="100"/>
        </p:scale>
        <p:origin x="-150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7917380-91C9-4B69-9495-D1AE29625E0C}" type="datetimeFigureOut">
              <a:rPr lang="en-US" smtClean="0"/>
              <a:t>11/9/2020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529BFBF-59CA-4FC6-9F25-A47D28AB65FC}" type="slidenum">
              <a:rPr lang="en-US" smtClean="0"/>
              <a:t>‹#›</a:t>
            </a:fld>
            <a:endParaRPr lang="en-US"/>
          </a:p>
        </p:txBody>
      </p:sp>
    </p:spTree>
    <p:extLst>
      <p:ext uri="{BB962C8B-B14F-4D97-AF65-F5344CB8AC3E}">
        <p14:creationId xmlns:p14="http://schemas.microsoft.com/office/powerpoint/2010/main" val="2055596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Boeng</a:t>
            </a:r>
            <a:r>
              <a:rPr lang="en-US" baseline="0" dirty="0" smtClean="0"/>
              <a:t> 737 crashes in 2019 was one of the deadliest aircraft accidents in the aviation industry, and yet the company has maintained that they were caused by software update problems. However, the incidences in 2019 have proven that even big companies like </a:t>
            </a:r>
            <a:r>
              <a:rPr lang="en-US" baseline="0" dirty="0" err="1" smtClean="0"/>
              <a:t>Boeng</a:t>
            </a:r>
            <a:r>
              <a:rPr lang="en-US" baseline="0" dirty="0" smtClean="0"/>
              <a:t> are lacking proper business policy and strategy to help manage and control disasters like this from happening. Despite bigger planes proving to be a problem, </a:t>
            </a:r>
            <a:r>
              <a:rPr lang="en-US" baseline="0" dirty="0" err="1" smtClean="0"/>
              <a:t>Boeng</a:t>
            </a:r>
            <a:r>
              <a:rPr lang="en-US" baseline="0" dirty="0" smtClean="0"/>
              <a:t> decided to continue with the production of big planes, which have raised not only legal questions but also ethical questions. </a:t>
            </a:r>
            <a:endParaRPr lang="en-US" dirty="0"/>
          </a:p>
        </p:txBody>
      </p:sp>
      <p:sp>
        <p:nvSpPr>
          <p:cNvPr id="4" name="Slide Number Placeholder 3"/>
          <p:cNvSpPr>
            <a:spLocks noGrp="1"/>
          </p:cNvSpPr>
          <p:nvPr>
            <p:ph type="sldNum" sz="quarter" idx="10"/>
          </p:nvPr>
        </p:nvSpPr>
        <p:spPr/>
        <p:txBody>
          <a:bodyPr/>
          <a:lstStyle/>
          <a:p>
            <a:fld id="{5529BFBF-59CA-4FC6-9F25-A47D28AB65FC}" type="slidenum">
              <a:rPr lang="en-US" smtClean="0"/>
              <a:t>2</a:t>
            </a:fld>
            <a:endParaRPr lang="en-US"/>
          </a:p>
        </p:txBody>
      </p:sp>
    </p:spTree>
    <p:extLst>
      <p:ext uri="{BB962C8B-B14F-4D97-AF65-F5344CB8AC3E}">
        <p14:creationId xmlns:p14="http://schemas.microsoft.com/office/powerpoint/2010/main" val="12791933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two crashes that left hundreds of people</a:t>
            </a:r>
            <a:r>
              <a:rPr lang="en-US" baseline="0" dirty="0" smtClean="0"/>
              <a:t> dead in Indonesia and Ethiopia has been attributed to several factors. In a 245-page document report given by the congressional investigations, </a:t>
            </a:r>
            <a:r>
              <a:rPr lang="en-US" baseline="0" dirty="0" err="1" smtClean="0"/>
              <a:t>Boeng</a:t>
            </a:r>
            <a:r>
              <a:rPr lang="en-US" baseline="0" dirty="0" smtClean="0"/>
              <a:t> contributed in the failure and faulty issues that caused the accidents in many ways. The above five reasons were identified as the main causes of the crashes, which was mainly part of the company. Its unethical conduct including engaging in corruption by bribing the top FAA managers for the approval of the evaluation programs. The company failed in many ways and the cost was the lives of hundreds of travellers who were traveling from different parts of the country to their destinations. </a:t>
            </a:r>
            <a:endParaRPr lang="en-US" dirty="0"/>
          </a:p>
        </p:txBody>
      </p:sp>
      <p:sp>
        <p:nvSpPr>
          <p:cNvPr id="4" name="Slide Number Placeholder 3"/>
          <p:cNvSpPr>
            <a:spLocks noGrp="1"/>
          </p:cNvSpPr>
          <p:nvPr>
            <p:ph type="sldNum" sz="quarter" idx="10"/>
          </p:nvPr>
        </p:nvSpPr>
        <p:spPr/>
        <p:txBody>
          <a:bodyPr/>
          <a:lstStyle/>
          <a:p>
            <a:fld id="{5529BFBF-59CA-4FC6-9F25-A47D28AB65FC}" type="slidenum">
              <a:rPr lang="en-US" smtClean="0"/>
              <a:t>3</a:t>
            </a:fld>
            <a:endParaRPr lang="en-US"/>
          </a:p>
        </p:txBody>
      </p:sp>
    </p:spTree>
    <p:extLst>
      <p:ext uri="{BB962C8B-B14F-4D97-AF65-F5344CB8AC3E}">
        <p14:creationId xmlns:p14="http://schemas.microsoft.com/office/powerpoint/2010/main" val="10804674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cost of doing</a:t>
            </a:r>
            <a:r>
              <a:rPr lang="en-US" baseline="0" dirty="0" smtClean="0"/>
              <a:t> business under such unethical conducts have been very evident in the way </a:t>
            </a:r>
            <a:r>
              <a:rPr lang="en-US" baseline="0" dirty="0" err="1" smtClean="0"/>
              <a:t>Boeng</a:t>
            </a:r>
            <a:r>
              <a:rPr lang="en-US" baseline="0" dirty="0" smtClean="0"/>
              <a:t> operated after the two crashes. After the investigation showed that the company was solely responsible for the damages and events that resulted in the death of hundreds of passengers, the company was grounded for three days. One can only estimate the losses incurred during the three day period for a multibillion corporation like </a:t>
            </a:r>
            <a:r>
              <a:rPr lang="en-US" baseline="0" dirty="0" err="1" smtClean="0"/>
              <a:t>Boeng</a:t>
            </a:r>
            <a:r>
              <a:rPr lang="en-US" baseline="0" dirty="0" smtClean="0"/>
              <a:t>. However, that was not the end. Other costs associated with such behaviors include legal battles, which is still continuing, declining customers, and financial burden associated with compensation of victims’ families and relatives. However, the cost for customers cannot be imagined as it was the loss of lives. </a:t>
            </a:r>
            <a:endParaRPr lang="en-US" dirty="0"/>
          </a:p>
        </p:txBody>
      </p:sp>
      <p:sp>
        <p:nvSpPr>
          <p:cNvPr id="4" name="Slide Number Placeholder 3"/>
          <p:cNvSpPr>
            <a:spLocks noGrp="1"/>
          </p:cNvSpPr>
          <p:nvPr>
            <p:ph type="sldNum" sz="quarter" idx="10"/>
          </p:nvPr>
        </p:nvSpPr>
        <p:spPr/>
        <p:txBody>
          <a:bodyPr/>
          <a:lstStyle/>
          <a:p>
            <a:fld id="{5529BFBF-59CA-4FC6-9F25-A47D28AB65FC}" type="slidenum">
              <a:rPr lang="en-US" smtClean="0"/>
              <a:t>4</a:t>
            </a:fld>
            <a:endParaRPr lang="en-US"/>
          </a:p>
        </p:txBody>
      </p:sp>
    </p:spTree>
    <p:extLst>
      <p:ext uri="{BB962C8B-B14F-4D97-AF65-F5344CB8AC3E}">
        <p14:creationId xmlns:p14="http://schemas.microsoft.com/office/powerpoint/2010/main" val="20261423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Being a</a:t>
            </a:r>
            <a:r>
              <a:rPr lang="en-US" baseline="0" dirty="0" smtClean="0"/>
              <a:t> responsible leader means that one does not engage in activities that could compromise the company’s reputation or put the customers in danger. As the report of investigation showed, the failures in </a:t>
            </a:r>
            <a:r>
              <a:rPr lang="en-US" baseline="0" dirty="0" err="1" smtClean="0"/>
              <a:t>Boeng</a:t>
            </a:r>
            <a:r>
              <a:rPr lang="en-US" baseline="0" dirty="0" smtClean="0"/>
              <a:t> were majorly on the company leaders and managers who failed to do their job. There was lack of accountability, transparency in the design process, and inability to consider the safety of customers before the interests of the managers and the shareholders who are meant to benefit when the company make huge profits. Implementing the above should have helped to prevent the crashes. </a:t>
            </a:r>
            <a:endParaRPr lang="en-US" dirty="0"/>
          </a:p>
        </p:txBody>
      </p:sp>
      <p:sp>
        <p:nvSpPr>
          <p:cNvPr id="4" name="Slide Number Placeholder 3"/>
          <p:cNvSpPr>
            <a:spLocks noGrp="1"/>
          </p:cNvSpPr>
          <p:nvPr>
            <p:ph type="sldNum" sz="quarter" idx="10"/>
          </p:nvPr>
        </p:nvSpPr>
        <p:spPr/>
        <p:txBody>
          <a:bodyPr/>
          <a:lstStyle/>
          <a:p>
            <a:fld id="{5529BFBF-59CA-4FC6-9F25-A47D28AB65FC}" type="slidenum">
              <a:rPr lang="en-US" smtClean="0"/>
              <a:t>5</a:t>
            </a:fld>
            <a:endParaRPr lang="en-US"/>
          </a:p>
        </p:txBody>
      </p:sp>
    </p:spTree>
    <p:extLst>
      <p:ext uri="{BB962C8B-B14F-4D97-AF65-F5344CB8AC3E}">
        <p14:creationId xmlns:p14="http://schemas.microsoft.com/office/powerpoint/2010/main" val="39764989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Success</a:t>
            </a:r>
            <a:r>
              <a:rPr lang="en-US" baseline="0" dirty="0" smtClean="0"/>
              <a:t> of the organization to manage and control risks like the one that </a:t>
            </a:r>
            <a:r>
              <a:rPr lang="en-US" baseline="0" dirty="0" err="1" smtClean="0"/>
              <a:t>Boeng</a:t>
            </a:r>
            <a:r>
              <a:rPr lang="en-US" baseline="0" dirty="0" smtClean="0"/>
              <a:t> experienced in 2019 is largely based on its relationship with the key stakeholders (customers, government, and employees). However, as the investigation report showed, the company was involved in more than one unethical conduct. Ranging from concealment of crucial information to bribing the FAA officials to gain control in the market. This is greed and does not reflect goodwill of the free market. </a:t>
            </a:r>
            <a:r>
              <a:rPr lang="en-US" baseline="0" dirty="0" err="1" smtClean="0"/>
              <a:t>Boeng</a:t>
            </a:r>
            <a:r>
              <a:rPr lang="en-US" baseline="0" dirty="0" smtClean="0"/>
              <a:t> could have avoided the scandal through above policy and strategic decisions. Building a corporate culture on trust and honesty is fundamental because it would have ensured that the company was acting in the best interest of customers who use the planes. The scandal also highlighted lack of transparency in its operations as engineers were pressured to work on the designs before it be evaluated to determine its safety. </a:t>
            </a:r>
            <a:endParaRPr lang="en-US" dirty="0"/>
          </a:p>
        </p:txBody>
      </p:sp>
      <p:sp>
        <p:nvSpPr>
          <p:cNvPr id="4" name="Slide Number Placeholder 3"/>
          <p:cNvSpPr>
            <a:spLocks noGrp="1"/>
          </p:cNvSpPr>
          <p:nvPr>
            <p:ph type="sldNum" sz="quarter" idx="10"/>
          </p:nvPr>
        </p:nvSpPr>
        <p:spPr/>
        <p:txBody>
          <a:bodyPr/>
          <a:lstStyle/>
          <a:p>
            <a:fld id="{5529BFBF-59CA-4FC6-9F25-A47D28AB65FC}" type="slidenum">
              <a:rPr lang="en-US" smtClean="0"/>
              <a:t>6</a:t>
            </a:fld>
            <a:endParaRPr lang="en-US"/>
          </a:p>
        </p:txBody>
      </p:sp>
    </p:spTree>
    <p:extLst>
      <p:ext uri="{BB962C8B-B14F-4D97-AF65-F5344CB8AC3E}">
        <p14:creationId xmlns:p14="http://schemas.microsoft.com/office/powerpoint/2010/main" val="28793310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Decision-making is critical in every organization</a:t>
            </a:r>
            <a:r>
              <a:rPr lang="en-US" baseline="0" dirty="0" smtClean="0"/>
              <a:t> because it sets how the organization runs its operations. However, the way decisions are made can also affect the organization’s activities. In the case of </a:t>
            </a:r>
            <a:r>
              <a:rPr lang="en-US" baseline="0" dirty="0" err="1" smtClean="0"/>
              <a:t>Boeng</a:t>
            </a:r>
            <a:r>
              <a:rPr lang="en-US" baseline="0" dirty="0" smtClean="0"/>
              <a:t>, a decentralized decision-making could have helped prevent such scandal. Unlike the current centralized system where the management has all the autonomy to make every decision that impacts the organization, decentralized decision-making would have ensured that the engineers who worked on 737 design had the autonomy to make the decisions that they need to ensure that the safety concerns were considered before the design is released to the market. Engineers were pressured to work on the design, which contributed significantly to the failure of the plane. </a:t>
            </a:r>
            <a:endParaRPr lang="en-US" dirty="0"/>
          </a:p>
        </p:txBody>
      </p:sp>
      <p:sp>
        <p:nvSpPr>
          <p:cNvPr id="4" name="Slide Number Placeholder 3"/>
          <p:cNvSpPr>
            <a:spLocks noGrp="1"/>
          </p:cNvSpPr>
          <p:nvPr>
            <p:ph type="sldNum" sz="quarter" idx="10"/>
          </p:nvPr>
        </p:nvSpPr>
        <p:spPr/>
        <p:txBody>
          <a:bodyPr/>
          <a:lstStyle/>
          <a:p>
            <a:fld id="{5529BFBF-59CA-4FC6-9F25-A47D28AB65FC}" type="slidenum">
              <a:rPr lang="en-US" smtClean="0"/>
              <a:t>7</a:t>
            </a:fld>
            <a:endParaRPr lang="en-US"/>
          </a:p>
        </p:txBody>
      </p:sp>
    </p:spTree>
    <p:extLst>
      <p:ext uri="{BB962C8B-B14F-4D97-AF65-F5344CB8AC3E}">
        <p14:creationId xmlns:p14="http://schemas.microsoft.com/office/powerpoint/2010/main" val="10376028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Business policies</a:t>
            </a:r>
            <a:r>
              <a:rPr lang="en-US" baseline="0" dirty="0" smtClean="0"/>
              <a:t> that can help prevent such scandals from happening have been highlighted above. These policies ensure that the organization fulfills its corporate social responsibility to protecting the customers and the environment. For example, monitoring and accountability policy will ensure that the organization undertakes the due diligence before rolling any product in the market. This will, in turn, prevent accidents like the </a:t>
            </a:r>
            <a:r>
              <a:rPr lang="en-US" baseline="0" dirty="0" err="1" smtClean="0"/>
              <a:t>Boeng’s</a:t>
            </a:r>
            <a:r>
              <a:rPr lang="en-US" baseline="0" dirty="0" smtClean="0"/>
              <a:t> accidents from happening while also advancing protection of the environment. Regular training and reinforcement policy will ensure that the engineers and other employees and top management are equipped with the corporate social responsibility skills to help them understand their role as individual and team to contribute in making the organization achieve its goals. </a:t>
            </a:r>
            <a:endParaRPr lang="en-US" dirty="0"/>
          </a:p>
        </p:txBody>
      </p:sp>
      <p:sp>
        <p:nvSpPr>
          <p:cNvPr id="4" name="Slide Number Placeholder 3"/>
          <p:cNvSpPr>
            <a:spLocks noGrp="1"/>
          </p:cNvSpPr>
          <p:nvPr>
            <p:ph type="sldNum" sz="quarter" idx="10"/>
          </p:nvPr>
        </p:nvSpPr>
        <p:spPr/>
        <p:txBody>
          <a:bodyPr/>
          <a:lstStyle/>
          <a:p>
            <a:fld id="{5529BFBF-59CA-4FC6-9F25-A47D28AB65FC}" type="slidenum">
              <a:rPr lang="en-US" smtClean="0"/>
              <a:t>8</a:t>
            </a:fld>
            <a:endParaRPr lang="en-US"/>
          </a:p>
        </p:txBody>
      </p:sp>
    </p:spTree>
    <p:extLst>
      <p:ext uri="{BB962C8B-B14F-4D97-AF65-F5344CB8AC3E}">
        <p14:creationId xmlns:p14="http://schemas.microsoft.com/office/powerpoint/2010/main" val="6389203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I conclude this presentation, I would like to reiterate that </a:t>
            </a:r>
            <a:r>
              <a:rPr lang="en-US" dirty="0" err="1" smtClean="0"/>
              <a:t>Boeng</a:t>
            </a:r>
            <a:r>
              <a:rPr lang="en-US" dirty="0" smtClean="0"/>
              <a:t> 737 failure was not caused by a single factor as the company anticipated</a:t>
            </a:r>
            <a:r>
              <a:rPr lang="en-US" baseline="0" dirty="0" smtClean="0"/>
              <a:t> and reported before. After investigations were conducted, it became clear that corporate leadership irresponsibility and selfishness was a major concern that would have been avoided. </a:t>
            </a:r>
            <a:r>
              <a:rPr lang="en-US" baseline="0" dirty="0" err="1" smtClean="0"/>
              <a:t>Boeng</a:t>
            </a:r>
            <a:r>
              <a:rPr lang="en-US" baseline="0" dirty="0" smtClean="0"/>
              <a:t> have served as an example to what bad leadership means to business organizations. As such, companies, both small and big, should take the important lesson from this case and make better business policies and strategic decisions that can impact the community, the business, and the customers positively. </a:t>
            </a:r>
            <a:endParaRPr lang="en-US" dirty="0"/>
          </a:p>
        </p:txBody>
      </p:sp>
      <p:sp>
        <p:nvSpPr>
          <p:cNvPr id="4" name="Slide Number Placeholder 3"/>
          <p:cNvSpPr>
            <a:spLocks noGrp="1"/>
          </p:cNvSpPr>
          <p:nvPr>
            <p:ph type="sldNum" sz="quarter" idx="10"/>
          </p:nvPr>
        </p:nvSpPr>
        <p:spPr/>
        <p:txBody>
          <a:bodyPr/>
          <a:lstStyle/>
          <a:p>
            <a:fld id="{5529BFBF-59CA-4FC6-9F25-A47D28AB65FC}" type="slidenum">
              <a:rPr lang="en-US" smtClean="0"/>
              <a:t>9</a:t>
            </a:fld>
            <a:endParaRPr lang="en-US"/>
          </a:p>
        </p:txBody>
      </p:sp>
    </p:spTree>
    <p:extLst>
      <p:ext uri="{BB962C8B-B14F-4D97-AF65-F5344CB8AC3E}">
        <p14:creationId xmlns:p14="http://schemas.microsoft.com/office/powerpoint/2010/main" val="21027000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print"/>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fld id="{94927F99-9830-4485-B87F-5666198D7111}" type="datetimeFigureOut">
              <a:rPr lang="en-US" smtClean="0"/>
              <a:t>11/9/2020</a:t>
            </a:fld>
            <a:endParaRPr lang="en-US"/>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26A85E05-718D-44C5-8D3C-E3A54875DEA3}" type="slidenum">
              <a:rPr lang="en-US" smtClean="0"/>
              <a:t>‹#›</a:t>
            </a:fld>
            <a:endParaRPr lang="en-US"/>
          </a:p>
        </p:txBody>
      </p:sp>
      <p:grpSp>
        <p:nvGrpSpPr>
          <p:cNvPr id="8" name="Group 7"/>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endPar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927F99-9830-4485-B87F-5666198D7111}" type="datetimeFigureOut">
              <a:rPr lang="en-US" smtClean="0"/>
              <a:t>11/9/2020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A85E05-718D-44C5-8D3C-E3A54875DEA3}" type="slidenum">
              <a:rPr lang="en-US" smtClean="0"/>
              <a:t>‹#›</a:t>
            </a:fld>
            <a:endParaRPr lang="en-US"/>
          </a:p>
        </p:txBody>
      </p:sp>
      <p:sp>
        <p:nvSpPr>
          <p:cNvPr id="11" name="Title 10"/>
          <p:cNvSpPr>
            <a:spLocks noGrp="1"/>
          </p:cNvSpPr>
          <p:nvPr>
            <p:ph type="title"/>
          </p:nvPr>
        </p:nvSpPr>
        <p:spPr/>
        <p:txBody>
          <a:bodyPr/>
          <a:lstStyle/>
          <a:p>
            <a:r>
              <a:rPr lang="en-US" smtClean="0"/>
              <a:t>Click to edit Master title style</a:t>
            </a:r>
            <a:endParaRPr lang="en-US"/>
          </a:p>
        </p:txBody>
      </p:sp>
      <p:grpSp>
        <p:nvGrpSpPr>
          <p:cNvPr id="12" name="Group 11"/>
          <p:cNvGrpSpPr/>
          <p:nvPr/>
        </p:nvGrpSpPr>
        <p:grpSpPr>
          <a:xfrm>
            <a:off x="1172584" y="1392217"/>
            <a:ext cx="6779110" cy="923330"/>
            <a:chOff x="1172584" y="1381459"/>
            <a:chExt cx="6779110" cy="923330"/>
          </a:xfrm>
        </p:grpSpPr>
        <p:sp>
          <p:nvSpPr>
            <p:cNvPr id="13" name="TextBox 12"/>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print">
            <a:lum/>
          </a:blip>
          <a:stretch>
            <a:fillRect/>
          </a:stretch>
        </p:blipFill>
        <p:spPr>
          <a:xfrm>
            <a:off x="0" y="0"/>
            <a:ext cx="9144000" cy="6858000"/>
          </a:xfrm>
          <a:prstGeom prst="rect">
            <a:avLst/>
          </a:prstGeom>
        </p:spPr>
      </p:pic>
      <p:grpSp>
        <p:nvGrpSpPr>
          <p:cNvPr id="7" name="Group 7"/>
          <p:cNvGrpSpPr/>
          <p:nvPr/>
        </p:nvGrpSpPr>
        <p:grpSpPr>
          <a:xfrm>
            <a:off x="1172584" y="2887579"/>
            <a:ext cx="6779110" cy="923330"/>
            <a:chOff x="1172584" y="1381459"/>
            <a:chExt cx="6779110" cy="923330"/>
          </a:xfrm>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99248" y="3767316"/>
            <a:ext cx="7734747"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4927F99-9830-4485-B87F-5666198D7111}" type="datetimeFigureOut">
              <a:rPr lang="en-US" smtClean="0"/>
              <a:t>11/9/2020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A85E05-718D-44C5-8D3C-E3A54875DEA3}"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4927F99-9830-4485-B87F-5666198D7111}" type="datetimeFigureOut">
              <a:rPr lang="en-US" smtClean="0"/>
              <a:t>11/9/2020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A85E05-718D-44C5-8D3C-E3A54875DEA3}" type="slidenum">
              <a:rPr lang="en-US" smtClean="0"/>
              <a:t>‹#›</a:t>
            </a:fld>
            <a:endParaRPr lang="en-US"/>
          </a:p>
        </p:txBody>
      </p:sp>
      <p:sp>
        <p:nvSpPr>
          <p:cNvPr id="12" name="Title 1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grpSp>
        <p:nvGrpSpPr>
          <p:cNvPr id="13" name="Group 12"/>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685800" y="2240280"/>
            <a:ext cx="3803904"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Content Placeholder 9"/>
          <p:cNvSpPr>
            <a:spLocks noGrp="1"/>
          </p:cNvSpPr>
          <p:nvPr>
            <p:ph sz="quarter" idx="14"/>
          </p:nvPr>
        </p:nvSpPr>
        <p:spPr>
          <a:xfrm>
            <a:off x="4645151" y="2240280"/>
            <a:ext cx="3803904"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4927F99-9830-4485-B87F-5666198D7111}" type="datetimeFigureOut">
              <a:rPr lang="en-US" smtClean="0"/>
              <a:t>11/9/2020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6A85E05-718D-44C5-8D3C-E3A54875DEA3}" type="slidenum">
              <a:rPr lang="en-US" smtClean="0"/>
              <a:t>‹#›</a:t>
            </a:fld>
            <a:endParaRPr lang="en-US"/>
          </a:p>
        </p:txBody>
      </p:sp>
      <p:grpSp>
        <p:nvGrpSpPr>
          <p:cNvPr id="14" name="Group 13"/>
          <p:cNvGrpSpPr/>
          <p:nvPr/>
        </p:nvGrpSpPr>
        <p:grpSpPr>
          <a:xfrm>
            <a:off x="1172584" y="1392217"/>
            <a:ext cx="6779110" cy="923330"/>
            <a:chOff x="1172584" y="1381459"/>
            <a:chExt cx="6779110" cy="923330"/>
          </a:xfrm>
        </p:grpSpPr>
        <p:sp>
          <p:nvSpPr>
            <p:cNvPr id="16" name="TextBox 15"/>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4927F99-9830-4485-B87F-5666198D7111}" type="datetimeFigureOut">
              <a:rPr lang="en-US" smtClean="0"/>
              <a:t>11/9/2020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6A85E05-718D-44C5-8D3C-E3A54875DEA3}" type="slidenum">
              <a:rPr lang="en-US" smtClean="0"/>
              <a:t>‹#›</a:t>
            </a:fld>
            <a:endParaRPr lang="en-US"/>
          </a:p>
        </p:txBody>
      </p:sp>
      <p:grpSp>
        <p:nvGrpSpPr>
          <p:cNvPr id="10" name="Group 9"/>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927F99-9830-4485-B87F-5666198D7111}" type="datetimeFigureOut">
              <a:rPr lang="en-US" smtClean="0"/>
              <a:t>11/9/2020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6A85E05-718D-44C5-8D3C-E3A54875DEA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en-US" smtClean="0"/>
              <a:t>Click to edit Master title style</a:t>
            </a:r>
            <a:endParaRPr lang="en-US"/>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927F99-9830-4485-B87F-5666198D7111}" type="datetimeFigureOut">
              <a:rPr lang="en-US" smtClean="0"/>
              <a:t>11/9/2020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A85E05-718D-44C5-8D3C-E3A54875DEA3}"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en-US" smtClean="0"/>
              <a:t>Click to edit Master title style</a:t>
            </a:r>
            <a:endParaRPr lang="en-US"/>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927F99-9830-4485-B87F-5666198D7111}" type="datetimeFigureOut">
              <a:rPr lang="en-US" smtClean="0"/>
              <a:t>11/9/2020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A85E05-718D-44C5-8D3C-E3A54875DEA3}"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927F99-9830-4485-B87F-5666198D7111}" type="datetimeFigureOut">
              <a:rPr lang="en-US" smtClean="0"/>
              <a:t>11/9/2020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A85E05-718D-44C5-8D3C-E3A54875DEA3}" type="slidenum">
              <a:rPr lang="en-US" smtClean="0"/>
              <a:t>‹#›</a:t>
            </a:fld>
            <a:endParaRPr lang="en-US"/>
          </a:p>
        </p:txBody>
      </p:sp>
      <p:grpSp>
        <p:nvGrpSpPr>
          <p:cNvPr id="11" name="Group 10"/>
          <p:cNvGrpSpPr/>
          <p:nvPr/>
        </p:nvGrpSpPr>
        <p:grpSpPr>
          <a:xfrm>
            <a:off x="1172584" y="1392217"/>
            <a:ext cx="6779110" cy="923330"/>
            <a:chOff x="1172584" y="1381459"/>
            <a:chExt cx="6779110" cy="923330"/>
          </a:xfrm>
        </p:grpSpPr>
        <p:sp>
          <p:nvSpPr>
            <p:cNvPr id="15" name="TextBox 14"/>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6560" y="559398"/>
            <a:ext cx="1678193" cy="556676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927F99-9830-4485-B87F-5666198D7111}" type="datetimeFigureOut">
              <a:rPr lang="en-US" smtClean="0"/>
              <a:t>11/9/2020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A85E05-718D-44C5-8D3C-E3A54875DEA3}" type="slidenum">
              <a:rPr lang="en-US" smtClean="0"/>
              <a:t>‹#›</a:t>
            </a:fld>
            <a:endParaRPr lang="en-US"/>
          </a:p>
        </p:txBody>
      </p:sp>
      <p:grpSp>
        <p:nvGrpSpPr>
          <p:cNvPr id="11" name="Group 10"/>
          <p:cNvGrpSpPr/>
          <p:nvPr/>
        </p:nvGrpSpPr>
        <p:grpSpPr>
          <a:xfrm rot="5400000">
            <a:off x="3909050" y="2880823"/>
            <a:ext cx="5480154" cy="923330"/>
            <a:chOff x="1815339" y="1381459"/>
            <a:chExt cx="5480154" cy="923330"/>
          </a:xfrm>
        </p:grpSpPr>
        <p:sp>
          <p:nvSpPr>
            <p:cNvPr id="12" name="TextBox 11"/>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88490" y="570156"/>
            <a:ext cx="7756263" cy="105425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99247" y="2248347"/>
            <a:ext cx="7745505" cy="387781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60378" y="6161442"/>
            <a:ext cx="2133600" cy="365125"/>
          </a:xfrm>
          <a:prstGeom prst="rect">
            <a:avLst/>
          </a:prstGeom>
        </p:spPr>
        <p:txBody>
          <a:bodyPr vert="horz" lIns="91440" tIns="45720" rIns="91440" bIns="45720" rtlCol="0" anchor="ctr"/>
          <a:lstStyle>
            <a:lvl1pPr algn="l">
              <a:defRPr sz="1200">
                <a:solidFill>
                  <a:schemeClr val="tx2"/>
                </a:solidFill>
              </a:defRPr>
            </a:lvl1pPr>
          </a:lstStyle>
          <a:p>
            <a:fld id="{94927F99-9830-4485-B87F-5666198D7111}" type="datetimeFigureOut">
              <a:rPr lang="en-US" smtClean="0"/>
              <a:t>11/9/2020</a:t>
            </a:fld>
            <a:endParaRPr lang="en-US"/>
          </a:p>
        </p:txBody>
      </p:sp>
      <p:sp>
        <p:nvSpPr>
          <p:cNvPr id="5" name="Footer Placeholder 4"/>
          <p:cNvSpPr>
            <a:spLocks noGrp="1"/>
          </p:cNvSpPr>
          <p:nvPr>
            <p:ph type="ftr" sz="quarter" idx="3"/>
          </p:nvPr>
        </p:nvSpPr>
        <p:spPr>
          <a:xfrm>
            <a:off x="3124200" y="6161442"/>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639264" y="6161442"/>
            <a:ext cx="2133600" cy="365125"/>
          </a:xfrm>
          <a:prstGeom prst="rect">
            <a:avLst/>
          </a:prstGeom>
        </p:spPr>
        <p:txBody>
          <a:bodyPr vert="horz" lIns="91440" tIns="45720" rIns="91440" bIns="45720" rtlCol="0" anchor="ctr"/>
          <a:lstStyle>
            <a:lvl1pPr algn="r">
              <a:defRPr sz="1200">
                <a:solidFill>
                  <a:schemeClr val="tx2"/>
                </a:solidFill>
              </a:defRPr>
            </a:lvl1pPr>
          </a:lstStyle>
          <a:p>
            <a:fld id="{26A85E05-718D-44C5-8D3C-E3A54875DEA3}"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t>Boeng</a:t>
            </a:r>
            <a:r>
              <a:rPr lang="en-US" dirty="0" smtClean="0"/>
              <a:t> 737 Scandal </a:t>
            </a:r>
            <a:endParaRPr lang="en-US" dirty="0"/>
          </a:p>
        </p:txBody>
      </p:sp>
      <p:sp>
        <p:nvSpPr>
          <p:cNvPr id="3" name="Subtitle 2"/>
          <p:cNvSpPr>
            <a:spLocks noGrp="1"/>
          </p:cNvSpPr>
          <p:nvPr>
            <p:ph type="subTitle" idx="1"/>
          </p:nvPr>
        </p:nvSpPr>
        <p:spPr/>
        <p:txBody>
          <a:bodyPr/>
          <a:lstStyle/>
          <a:p>
            <a:r>
              <a:rPr lang="en-US" dirty="0" smtClean="0"/>
              <a:t>Student’s Name </a:t>
            </a:r>
          </a:p>
          <a:p>
            <a:r>
              <a:rPr lang="en-US" dirty="0" smtClean="0"/>
              <a:t>Institution </a:t>
            </a:r>
            <a:endParaRPr lang="en-US" dirty="0"/>
          </a:p>
        </p:txBody>
      </p:sp>
    </p:spTree>
    <p:extLst>
      <p:ext uri="{BB962C8B-B14F-4D97-AF65-F5344CB8AC3E}">
        <p14:creationId xmlns:p14="http://schemas.microsoft.com/office/powerpoint/2010/main" val="297804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2019 was a bad year for </a:t>
            </a:r>
            <a:r>
              <a:rPr lang="en-US" dirty="0" err="1" smtClean="0"/>
              <a:t>Boeng</a:t>
            </a:r>
            <a:r>
              <a:rPr lang="en-US" dirty="0" smtClean="0"/>
              <a:t> </a:t>
            </a:r>
          </a:p>
          <a:p>
            <a:r>
              <a:rPr lang="en-US" dirty="0" smtClean="0"/>
              <a:t>Two planes crashed killing hundreds </a:t>
            </a:r>
          </a:p>
          <a:p>
            <a:r>
              <a:rPr lang="en-US" dirty="0" err="1" smtClean="0"/>
              <a:t>Boeng</a:t>
            </a:r>
            <a:r>
              <a:rPr lang="en-US" dirty="0" smtClean="0"/>
              <a:t> 737 leaving Jakarta crashed in October </a:t>
            </a:r>
          </a:p>
          <a:p>
            <a:r>
              <a:rPr lang="en-US" dirty="0" smtClean="0"/>
              <a:t>In March, another </a:t>
            </a:r>
            <a:r>
              <a:rPr lang="en-US" dirty="0" err="1" smtClean="0"/>
              <a:t>Boeng</a:t>
            </a:r>
            <a:r>
              <a:rPr lang="en-US" dirty="0" smtClean="0"/>
              <a:t> 737 crashed in Ethiopia</a:t>
            </a:r>
          </a:p>
          <a:p>
            <a:r>
              <a:rPr lang="en-US" dirty="0" smtClean="0"/>
              <a:t>The causes of the tow have been linked to software problems </a:t>
            </a:r>
          </a:p>
          <a:p>
            <a:r>
              <a:rPr lang="en-US" dirty="0" smtClean="0"/>
              <a:t>But, it showed corporate social irresponsibility </a:t>
            </a:r>
          </a:p>
          <a:p>
            <a:r>
              <a:rPr lang="en-US" dirty="0" smtClean="0"/>
              <a:t>Big planes had proven to be a problem </a:t>
            </a:r>
          </a:p>
          <a:p>
            <a:r>
              <a:rPr lang="en-US" dirty="0" smtClean="0"/>
              <a:t>The company decided to go bigger anyway</a:t>
            </a:r>
            <a:endParaRPr lang="en-US" dirty="0"/>
          </a:p>
        </p:txBody>
      </p:sp>
      <p:sp>
        <p:nvSpPr>
          <p:cNvPr id="3" name="Title 2"/>
          <p:cNvSpPr>
            <a:spLocks noGrp="1"/>
          </p:cNvSpPr>
          <p:nvPr>
            <p:ph type="title"/>
          </p:nvPr>
        </p:nvSpPr>
        <p:spPr/>
        <p:txBody>
          <a:bodyPr/>
          <a:lstStyle/>
          <a:p>
            <a:r>
              <a:rPr lang="en-US" dirty="0" smtClean="0"/>
              <a:t>Synopsis </a:t>
            </a:r>
            <a:endParaRPr lang="en-US" dirty="0"/>
          </a:p>
        </p:txBody>
      </p:sp>
    </p:spTree>
    <p:extLst>
      <p:ext uri="{BB962C8B-B14F-4D97-AF65-F5344CB8AC3E}">
        <p14:creationId xmlns:p14="http://schemas.microsoft.com/office/powerpoint/2010/main" val="29489056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Several factors have been attributed to the crash</a:t>
            </a:r>
          </a:p>
          <a:p>
            <a:r>
              <a:rPr lang="en-US" dirty="0" smtClean="0"/>
              <a:t>The company claims software hitches </a:t>
            </a:r>
          </a:p>
          <a:p>
            <a:r>
              <a:rPr lang="en-US" dirty="0" smtClean="0"/>
              <a:t>Investigations identified serious unethical behavior </a:t>
            </a:r>
          </a:p>
          <a:p>
            <a:r>
              <a:rPr lang="en-US" dirty="0" smtClean="0"/>
              <a:t>Failures were not caused by a single thing</a:t>
            </a:r>
          </a:p>
          <a:p>
            <a:r>
              <a:rPr lang="en-US" dirty="0" smtClean="0"/>
              <a:t>Pressure to update the designs </a:t>
            </a:r>
          </a:p>
          <a:p>
            <a:r>
              <a:rPr lang="en-US" dirty="0" smtClean="0"/>
              <a:t>Faulty assumptions </a:t>
            </a:r>
          </a:p>
          <a:p>
            <a:r>
              <a:rPr lang="en-US" dirty="0" smtClean="0"/>
              <a:t>Corruption </a:t>
            </a:r>
          </a:p>
          <a:p>
            <a:r>
              <a:rPr lang="en-US" dirty="0" smtClean="0"/>
              <a:t>Inherent conflict of interests </a:t>
            </a:r>
          </a:p>
          <a:p>
            <a:r>
              <a:rPr lang="en-US" dirty="0" smtClean="0"/>
              <a:t>Culture concealment (Levin, 2020)</a:t>
            </a:r>
          </a:p>
        </p:txBody>
      </p:sp>
      <p:sp>
        <p:nvSpPr>
          <p:cNvPr id="3" name="Title 2"/>
          <p:cNvSpPr>
            <a:spLocks noGrp="1"/>
          </p:cNvSpPr>
          <p:nvPr>
            <p:ph type="title"/>
          </p:nvPr>
        </p:nvSpPr>
        <p:spPr/>
        <p:txBody>
          <a:bodyPr/>
          <a:lstStyle/>
          <a:p>
            <a:r>
              <a:rPr lang="en-US" dirty="0" smtClean="0"/>
              <a:t>Unethical Behaviors </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75725" y="3810000"/>
            <a:ext cx="3268275" cy="3048000"/>
          </a:xfrm>
          <a:prstGeom prst="rect">
            <a:avLst/>
          </a:prstGeom>
        </p:spPr>
      </p:pic>
    </p:spTree>
    <p:extLst>
      <p:ext uri="{BB962C8B-B14F-4D97-AF65-F5344CB8AC3E}">
        <p14:creationId xmlns:p14="http://schemas.microsoft.com/office/powerpoint/2010/main" val="12498380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Several lessons have been learned </a:t>
            </a:r>
          </a:p>
          <a:p>
            <a:r>
              <a:rPr lang="en-US" dirty="0" smtClean="0"/>
              <a:t>For the company, </a:t>
            </a:r>
          </a:p>
          <a:p>
            <a:r>
              <a:rPr lang="en-US" dirty="0" smtClean="0"/>
              <a:t>Such unethical behaviors resulted in:</a:t>
            </a:r>
          </a:p>
          <a:p>
            <a:r>
              <a:rPr lang="en-US" dirty="0" smtClean="0"/>
              <a:t>Series of losses from the 3-day grounded period (Levin, 2020)</a:t>
            </a:r>
          </a:p>
          <a:p>
            <a:r>
              <a:rPr lang="en-US" dirty="0" smtClean="0"/>
              <a:t>Legal repercussions </a:t>
            </a:r>
          </a:p>
          <a:p>
            <a:r>
              <a:rPr lang="en-US" dirty="0" smtClean="0"/>
              <a:t>Financial burden in compensating victims </a:t>
            </a:r>
          </a:p>
          <a:p>
            <a:r>
              <a:rPr lang="en-US" dirty="0" smtClean="0"/>
              <a:t>Reduced customers </a:t>
            </a:r>
          </a:p>
          <a:p>
            <a:r>
              <a:rPr lang="en-US" dirty="0" smtClean="0"/>
              <a:t>For the customers, the cost was lives lost </a:t>
            </a:r>
            <a:endParaRPr lang="en-US" dirty="0"/>
          </a:p>
        </p:txBody>
      </p:sp>
      <p:sp>
        <p:nvSpPr>
          <p:cNvPr id="3" name="Title 2"/>
          <p:cNvSpPr>
            <a:spLocks noGrp="1"/>
          </p:cNvSpPr>
          <p:nvPr>
            <p:ph type="title"/>
          </p:nvPr>
        </p:nvSpPr>
        <p:spPr/>
        <p:txBody>
          <a:bodyPr/>
          <a:lstStyle/>
          <a:p>
            <a:r>
              <a:rPr lang="en-US" dirty="0" smtClean="0"/>
              <a:t>Costs Associated with this Strategy </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0" y="4229100"/>
            <a:ext cx="2311400" cy="2628900"/>
          </a:xfrm>
          <a:prstGeom prst="rect">
            <a:avLst/>
          </a:prstGeom>
        </p:spPr>
      </p:pic>
    </p:spTree>
    <p:extLst>
      <p:ext uri="{BB962C8B-B14F-4D97-AF65-F5344CB8AC3E}">
        <p14:creationId xmlns:p14="http://schemas.microsoft.com/office/powerpoint/2010/main" val="25069918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Managers and leaders have a responsibility including:</a:t>
            </a:r>
          </a:p>
          <a:p>
            <a:r>
              <a:rPr lang="en-US" dirty="0" smtClean="0"/>
              <a:t>Compliance with the FAA regulations </a:t>
            </a:r>
            <a:endParaRPr lang="en-US" dirty="0"/>
          </a:p>
          <a:p>
            <a:r>
              <a:rPr lang="en-US" dirty="0" smtClean="0"/>
              <a:t>Thoroughly evaluating the design </a:t>
            </a:r>
          </a:p>
          <a:p>
            <a:r>
              <a:rPr lang="en-US" dirty="0" smtClean="0"/>
              <a:t>Embracing transparency </a:t>
            </a:r>
          </a:p>
          <a:p>
            <a:r>
              <a:rPr lang="en-US" dirty="0" smtClean="0"/>
              <a:t>Being accountable for the activities </a:t>
            </a:r>
          </a:p>
          <a:p>
            <a:r>
              <a:rPr lang="en-US" dirty="0" smtClean="0"/>
              <a:t>Considering the safety of customers first</a:t>
            </a:r>
          </a:p>
          <a:p>
            <a:r>
              <a:rPr lang="en-US" dirty="0" smtClean="0"/>
              <a:t>Being responsible leaders</a:t>
            </a:r>
          </a:p>
        </p:txBody>
      </p:sp>
      <p:sp>
        <p:nvSpPr>
          <p:cNvPr id="3" name="Title 2"/>
          <p:cNvSpPr>
            <a:spLocks noGrp="1"/>
          </p:cNvSpPr>
          <p:nvPr>
            <p:ph type="title"/>
          </p:nvPr>
        </p:nvSpPr>
        <p:spPr/>
        <p:txBody>
          <a:bodyPr/>
          <a:lstStyle/>
          <a:p>
            <a:r>
              <a:rPr lang="en-US" dirty="0" smtClean="0"/>
              <a:t>Managers and Leaders </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0800" y="2628900"/>
            <a:ext cx="2743200" cy="224790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71771" y="5191125"/>
            <a:ext cx="2743200" cy="1666875"/>
          </a:xfrm>
          <a:prstGeom prst="rect">
            <a:avLst/>
          </a:prstGeom>
        </p:spPr>
      </p:pic>
    </p:spTree>
    <p:extLst>
      <p:ext uri="{BB962C8B-B14F-4D97-AF65-F5344CB8AC3E}">
        <p14:creationId xmlns:p14="http://schemas.microsoft.com/office/powerpoint/2010/main" val="30187611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1. Building a corporate culture that supports honesty</a:t>
            </a:r>
          </a:p>
          <a:p>
            <a:r>
              <a:rPr lang="en-US" dirty="0" smtClean="0"/>
              <a:t>False assumptions made fundamental risks </a:t>
            </a:r>
          </a:p>
          <a:p>
            <a:r>
              <a:rPr lang="en-US" dirty="0" smtClean="0"/>
              <a:t>2. Crisis management plan </a:t>
            </a:r>
          </a:p>
          <a:p>
            <a:r>
              <a:rPr lang="en-US" dirty="0" smtClean="0"/>
              <a:t>3. Transparent in its operations </a:t>
            </a:r>
          </a:p>
          <a:p>
            <a:r>
              <a:rPr lang="en-US" dirty="0" smtClean="0"/>
              <a:t>The scandal highlighted culture concealment </a:t>
            </a:r>
          </a:p>
          <a:p>
            <a:r>
              <a:rPr lang="en-US" dirty="0" smtClean="0"/>
              <a:t>The company concealed critical information from the regulator, FAA</a:t>
            </a:r>
          </a:p>
          <a:p>
            <a:r>
              <a:rPr lang="en-US" dirty="0" smtClean="0"/>
              <a:t>Key stakeholders were not informed </a:t>
            </a:r>
          </a:p>
        </p:txBody>
      </p:sp>
      <p:sp>
        <p:nvSpPr>
          <p:cNvPr id="3" name="Title 2"/>
          <p:cNvSpPr>
            <a:spLocks noGrp="1"/>
          </p:cNvSpPr>
          <p:nvPr>
            <p:ph type="title"/>
          </p:nvPr>
        </p:nvSpPr>
        <p:spPr/>
        <p:txBody>
          <a:bodyPr/>
          <a:lstStyle/>
          <a:p>
            <a:r>
              <a:rPr lang="en-US" dirty="0" smtClean="0"/>
              <a:t>Policies and Strategic Decisions </a:t>
            </a:r>
            <a:endParaRPr lang="en-US" dirty="0"/>
          </a:p>
        </p:txBody>
      </p:sp>
    </p:spTree>
    <p:extLst>
      <p:ext uri="{BB962C8B-B14F-4D97-AF65-F5344CB8AC3E}">
        <p14:creationId xmlns:p14="http://schemas.microsoft.com/office/powerpoint/2010/main" val="26377748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Decentralized decision-making could have helped </a:t>
            </a:r>
          </a:p>
          <a:p>
            <a:r>
              <a:rPr lang="en-US" dirty="0" smtClean="0"/>
              <a:t>Unlike centralized system,  decentralized decision-making rely on teams </a:t>
            </a:r>
          </a:p>
          <a:p>
            <a:r>
              <a:rPr lang="en-US" dirty="0" err="1" smtClean="0"/>
              <a:t>Boeng</a:t>
            </a:r>
            <a:r>
              <a:rPr lang="en-US" dirty="0" smtClean="0"/>
              <a:t> has a centralized culture </a:t>
            </a:r>
          </a:p>
          <a:p>
            <a:r>
              <a:rPr lang="en-US" dirty="0" smtClean="0"/>
              <a:t>This means that the management makes all the decisions </a:t>
            </a:r>
          </a:p>
          <a:p>
            <a:r>
              <a:rPr lang="en-US" dirty="0" smtClean="0"/>
              <a:t>This informs the pressure on engineers to work on 737 design </a:t>
            </a:r>
          </a:p>
          <a:p>
            <a:r>
              <a:rPr lang="en-US" dirty="0" smtClean="0"/>
              <a:t>Engineers would have autonomy to make choices </a:t>
            </a:r>
          </a:p>
        </p:txBody>
      </p:sp>
      <p:sp>
        <p:nvSpPr>
          <p:cNvPr id="3" name="Title 2"/>
          <p:cNvSpPr>
            <a:spLocks noGrp="1"/>
          </p:cNvSpPr>
          <p:nvPr>
            <p:ph type="title"/>
          </p:nvPr>
        </p:nvSpPr>
        <p:spPr/>
        <p:txBody>
          <a:bodyPr/>
          <a:lstStyle/>
          <a:p>
            <a:r>
              <a:rPr lang="en-US" dirty="0" smtClean="0"/>
              <a:t>Decision-Making </a:t>
            </a:r>
            <a:endParaRPr lang="en-US" dirty="0"/>
          </a:p>
        </p:txBody>
      </p:sp>
    </p:spTree>
    <p:extLst>
      <p:ext uri="{BB962C8B-B14F-4D97-AF65-F5344CB8AC3E}">
        <p14:creationId xmlns:p14="http://schemas.microsoft.com/office/powerpoint/2010/main" val="2884645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1. Develop an ethical standard </a:t>
            </a:r>
          </a:p>
          <a:p>
            <a:r>
              <a:rPr lang="en-US" dirty="0" smtClean="0"/>
              <a:t>-Formalize the expectations </a:t>
            </a:r>
          </a:p>
          <a:p>
            <a:r>
              <a:rPr lang="en-US" dirty="0" smtClean="0"/>
              <a:t>-Make it clear what behaviors are acceptable </a:t>
            </a:r>
          </a:p>
          <a:p>
            <a:r>
              <a:rPr lang="en-US" dirty="0" smtClean="0"/>
              <a:t>-Create a code of ethics section </a:t>
            </a:r>
          </a:p>
          <a:p>
            <a:r>
              <a:rPr lang="en-US" dirty="0" smtClean="0"/>
              <a:t>2. Promote Community Involvement </a:t>
            </a:r>
          </a:p>
          <a:p>
            <a:r>
              <a:rPr lang="en-US" dirty="0" smtClean="0"/>
              <a:t>-Shows genuine interest in creating a positive impact </a:t>
            </a:r>
          </a:p>
          <a:p>
            <a:r>
              <a:rPr lang="en-US" dirty="0" smtClean="0"/>
              <a:t>3. Promote monitoring and accountability </a:t>
            </a:r>
          </a:p>
          <a:p>
            <a:r>
              <a:rPr lang="en-US" dirty="0" smtClean="0"/>
              <a:t>4. Training and reinforcement </a:t>
            </a:r>
            <a:endParaRPr lang="en-US" dirty="0"/>
          </a:p>
        </p:txBody>
      </p:sp>
      <p:sp>
        <p:nvSpPr>
          <p:cNvPr id="3" name="Title 2"/>
          <p:cNvSpPr>
            <a:spLocks noGrp="1"/>
          </p:cNvSpPr>
          <p:nvPr>
            <p:ph type="title"/>
          </p:nvPr>
        </p:nvSpPr>
        <p:spPr/>
        <p:txBody>
          <a:bodyPr/>
          <a:lstStyle/>
          <a:p>
            <a:r>
              <a:rPr lang="en-US" dirty="0" smtClean="0"/>
              <a:t>Business Policies </a:t>
            </a: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24348" y="5257800"/>
            <a:ext cx="2819652" cy="160020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0800" y="1447800"/>
            <a:ext cx="2743200" cy="1666875"/>
          </a:xfrm>
          <a:prstGeom prst="rect">
            <a:avLst/>
          </a:prstGeom>
        </p:spPr>
      </p:pic>
    </p:spTree>
    <p:extLst>
      <p:ext uri="{BB962C8B-B14F-4D97-AF65-F5344CB8AC3E}">
        <p14:creationId xmlns:p14="http://schemas.microsoft.com/office/powerpoint/2010/main" val="25505080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err="1" smtClean="0"/>
              <a:t>Boeng</a:t>
            </a:r>
            <a:r>
              <a:rPr lang="en-US" dirty="0"/>
              <a:t> </a:t>
            </a:r>
            <a:r>
              <a:rPr lang="en-US" dirty="0" smtClean="0"/>
              <a:t>737 accidents in 2016 was disastrous </a:t>
            </a:r>
          </a:p>
          <a:p>
            <a:r>
              <a:rPr lang="en-US" dirty="0" smtClean="0"/>
              <a:t>But, they served as example to many companies </a:t>
            </a:r>
          </a:p>
          <a:p>
            <a:r>
              <a:rPr lang="en-US" dirty="0" smtClean="0"/>
              <a:t>The accidents pointed out:</a:t>
            </a:r>
          </a:p>
          <a:p>
            <a:r>
              <a:rPr lang="en-US" dirty="0" smtClean="0"/>
              <a:t>Importance of corporate strategy that values customers</a:t>
            </a:r>
          </a:p>
          <a:p>
            <a:r>
              <a:rPr lang="en-US" dirty="0" smtClean="0"/>
              <a:t>Importance of decentralized decision-making </a:t>
            </a:r>
          </a:p>
          <a:p>
            <a:r>
              <a:rPr lang="en-US" dirty="0" smtClean="0"/>
              <a:t>The role of organizations in CSR management </a:t>
            </a:r>
          </a:p>
          <a:p>
            <a:r>
              <a:rPr lang="en-US" dirty="0" err="1" smtClean="0"/>
              <a:t>Boeng</a:t>
            </a:r>
            <a:r>
              <a:rPr lang="en-US" dirty="0" smtClean="0"/>
              <a:t> failed in CSR due to its unethical conducts </a:t>
            </a:r>
          </a:p>
          <a:p>
            <a:r>
              <a:rPr lang="en-US" dirty="0" smtClean="0"/>
              <a:t>Other companies should learn from this </a:t>
            </a:r>
          </a:p>
        </p:txBody>
      </p:sp>
      <p:sp>
        <p:nvSpPr>
          <p:cNvPr id="3" name="Title 2"/>
          <p:cNvSpPr>
            <a:spLocks noGrp="1"/>
          </p:cNvSpPr>
          <p:nvPr>
            <p:ph type="title"/>
          </p:nvPr>
        </p:nvSpPr>
        <p:spPr/>
        <p:txBody>
          <a:bodyPr/>
          <a:lstStyle/>
          <a:p>
            <a:r>
              <a:rPr lang="en-US" dirty="0" smtClean="0"/>
              <a:t>Conclusion </a:t>
            </a:r>
            <a:endParaRPr lang="en-US" dirty="0"/>
          </a:p>
        </p:txBody>
      </p:sp>
    </p:spTree>
    <p:extLst>
      <p:ext uri="{BB962C8B-B14F-4D97-AF65-F5344CB8AC3E}">
        <p14:creationId xmlns:p14="http://schemas.microsoft.com/office/powerpoint/2010/main" val="20471437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Levin, A. (2020, September 16). “Sweeping Failures and Insufficient oversight led to </a:t>
            </a:r>
            <a:r>
              <a:rPr lang="en-US" dirty="0" err="1"/>
              <a:t>Boeng</a:t>
            </a:r>
            <a:r>
              <a:rPr lang="en-US" dirty="0"/>
              <a:t> 737 Max Crashes, Scathing house report finds.” </a:t>
            </a:r>
            <a:r>
              <a:rPr lang="en-US" i="1" dirty="0"/>
              <a:t>Time</a:t>
            </a:r>
            <a:r>
              <a:rPr lang="en-US" dirty="0"/>
              <a:t>. Retrieved from https://time.com/5889376/boeing-737-max-house-report/</a:t>
            </a:r>
          </a:p>
          <a:p>
            <a:endParaRPr lang="en-US" dirty="0"/>
          </a:p>
        </p:txBody>
      </p:sp>
      <p:sp>
        <p:nvSpPr>
          <p:cNvPr id="3" name="Title 2"/>
          <p:cNvSpPr>
            <a:spLocks noGrp="1"/>
          </p:cNvSpPr>
          <p:nvPr>
            <p:ph type="title"/>
          </p:nvPr>
        </p:nvSpPr>
        <p:spPr/>
        <p:txBody>
          <a:bodyPr/>
          <a:lstStyle/>
          <a:p>
            <a:r>
              <a:rPr lang="en-US" dirty="0" smtClean="0"/>
              <a:t>Reference</a:t>
            </a:r>
            <a:endParaRPr lang="en-US" dirty="0"/>
          </a:p>
        </p:txBody>
      </p:sp>
    </p:spTree>
    <p:extLst>
      <p:ext uri="{BB962C8B-B14F-4D97-AF65-F5344CB8AC3E}">
        <p14:creationId xmlns:p14="http://schemas.microsoft.com/office/powerpoint/2010/main" val="98641724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Hardcover">
  <a:themeElements>
    <a:clrScheme name="Hardcover">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Hardcover">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Hardcover">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Hardcover</Template>
  <TotalTime>85</TotalTime>
  <Words>1415</Words>
  <Application>Microsoft Office PowerPoint</Application>
  <PresentationFormat>On-screen Show (4:3)</PresentationFormat>
  <Paragraphs>90</Paragraphs>
  <Slides>10</Slides>
  <Notes>8</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Hardcover</vt:lpstr>
      <vt:lpstr>Boeng 737 Scandal </vt:lpstr>
      <vt:lpstr>Synopsis </vt:lpstr>
      <vt:lpstr>Unethical Behaviors </vt:lpstr>
      <vt:lpstr>Costs Associated with this Strategy </vt:lpstr>
      <vt:lpstr>Managers and Leaders </vt:lpstr>
      <vt:lpstr>Policies and Strategic Decisions </vt:lpstr>
      <vt:lpstr>Decision-Making </vt:lpstr>
      <vt:lpstr>Business Policies </vt:lpstr>
      <vt:lpstr>Conclusion </vt:lpstr>
      <vt:lpstr>Reference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Cambridge Analytical Scandal</dc:title>
  <dc:creator>acer</dc:creator>
  <cp:lastModifiedBy>VINNY</cp:lastModifiedBy>
  <cp:revision>9</cp:revision>
  <dcterms:created xsi:type="dcterms:W3CDTF">2020-11-09T09:57:56Z</dcterms:created>
  <dcterms:modified xsi:type="dcterms:W3CDTF">2020-11-09T12:23:12Z</dcterms:modified>
</cp:coreProperties>
</file>